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8" r:id="rId5"/>
  </p:sldMasterIdLst>
  <p:notesMasterIdLst>
    <p:notesMasterId r:id="rId9"/>
  </p:notesMasterIdLst>
  <p:sldIdLst>
    <p:sldId id="256" r:id="rId6"/>
    <p:sldId id="257" r:id="rId7"/>
    <p:sldId id="258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C7D"/>
    <a:srgbClr val="C70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0"/>
    <p:restoredTop sz="96327"/>
  </p:normalViewPr>
  <p:slideViewPr>
    <p:cSldViewPr snapToGrid="0">
      <p:cViewPr>
        <p:scale>
          <a:sx n="85" d="100"/>
          <a:sy n="85" d="100"/>
        </p:scale>
        <p:origin x="14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0D066-FDA7-3047-A03C-8D966DED1BD3}" type="datetimeFigureOut">
              <a:rPr lang="de-DE" smtClean="0"/>
              <a:t>23.09.25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49307-3BF1-1B44-93F4-6F89BEB38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52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8757ACF-C444-D580-2D1D-287BFBCC6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9810" y="4759568"/>
            <a:ext cx="4308231" cy="1073393"/>
          </a:xfrm>
        </p:spPr>
        <p:txBody>
          <a:bodyPr>
            <a:noAutofit/>
          </a:bodyPr>
          <a:lstStyle>
            <a:lvl1pPr marL="0" indent="0" algn="r">
              <a:buNone/>
              <a:defRPr sz="3000" b="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AE40C-F85A-34BE-E278-8EE4A734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6E45-61FF-BD42-9150-A56E76E2C492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E3F20-9CD2-18BB-AC27-1E3E437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7194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4274B3-A3CE-B044-A332-11918DCA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65B1731-0036-8395-C95D-1A8C9B958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3469" y="3686175"/>
            <a:ext cx="3184572" cy="1073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7932F6-1284-0B3D-0548-BDF667E28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041" y="5805900"/>
            <a:ext cx="1340898" cy="936000"/>
          </a:xfrm>
          <a:prstGeom prst="rect">
            <a:avLst/>
          </a:prstGeom>
        </p:spPr>
      </p:pic>
      <p:pic>
        <p:nvPicPr>
          <p:cNvPr id="7" name="Grafik 6" descr="Ein Bild, das Screenshot, Kreis, Person, Kunst enthält.&#10;&#10;Automatisch generierte Beschreibung">
            <a:extLst>
              <a:ext uri="{FF2B5EF4-FFF2-40B4-BE49-F238E27FC236}">
                <a16:creationId xmlns:a16="http://schemas.microsoft.com/office/drawing/2014/main" id="{8316271C-8F7F-F2A2-3055-40C6A36D0F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0492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F06CF9F4-C392-61A8-E5A7-32F1140B1719}"/>
              </a:ext>
            </a:extLst>
          </p:cNvPr>
          <p:cNvSpPr>
            <a:spLocks/>
          </p:cNvSpPr>
          <p:nvPr userDrawn="1"/>
        </p:nvSpPr>
        <p:spPr bwMode="auto">
          <a:xfrm rot="9099403" flipV="1">
            <a:off x="-1270800" y="2584800"/>
            <a:ext cx="14203119" cy="1559487"/>
          </a:xfrm>
          <a:custGeom>
            <a:avLst/>
            <a:gdLst>
              <a:gd name="T0" fmla="*/ 607 w 607"/>
              <a:gd name="T1" fmla="*/ 0 h 66"/>
              <a:gd name="T2" fmla="*/ 176 w 607"/>
              <a:gd name="T3" fmla="*/ 57 h 66"/>
              <a:gd name="T4" fmla="*/ 0 w 607"/>
              <a:gd name="T5" fmla="*/ 48 h 66"/>
              <a:gd name="T6" fmla="*/ 251 w 607"/>
              <a:gd name="T7" fmla="*/ 66 h 66"/>
              <a:gd name="T8" fmla="*/ 607 w 607"/>
              <a:gd name="T9" fmla="*/ 27 h 66"/>
              <a:gd name="T10" fmla="*/ 607 w 607"/>
              <a:gd name="T1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7" h="66">
                <a:moveTo>
                  <a:pt x="607" y="0"/>
                </a:moveTo>
                <a:cubicBezTo>
                  <a:pt x="450" y="44"/>
                  <a:pt x="300" y="57"/>
                  <a:pt x="176" y="57"/>
                </a:cubicBezTo>
                <a:cubicBezTo>
                  <a:pt x="109" y="57"/>
                  <a:pt x="49" y="53"/>
                  <a:pt x="0" y="48"/>
                </a:cubicBezTo>
                <a:cubicBezTo>
                  <a:pt x="66" y="58"/>
                  <a:pt x="152" y="66"/>
                  <a:pt x="251" y="66"/>
                </a:cubicBezTo>
                <a:cubicBezTo>
                  <a:pt x="358" y="66"/>
                  <a:pt x="480" y="56"/>
                  <a:pt x="607" y="27"/>
                </a:cubicBezTo>
                <a:cubicBezTo>
                  <a:pt x="607" y="0"/>
                  <a:pt x="607" y="0"/>
                  <a:pt x="607" y="0"/>
                </a:cubicBezTo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vert="horz" wrap="square" lIns="91440" tIns="45720" rIns="91440" bIns="45720" anchor="b" anchorCtr="0" upright="1">
            <a:no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35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BF1C9-55A2-DF2C-15E3-7646D0A2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7B73-D5E9-1264-2756-ECB0E5ABD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9831BA-D7D6-F150-9031-5306BDCA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654D85-8ED9-3AAF-F52D-2D9DF391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6472-7F48-C54E-A7B4-561A80A00085}" type="datetime1">
              <a:rPr lang="de-DE" smtClean="0"/>
              <a:t>23.09.25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FC86D1-6E74-931B-C503-F6D0815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7920C6-5B3A-DF28-A062-3C7EED5A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4BD60B-F08A-581D-F9D3-50B7AF15F8BC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5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3C102-E091-7DB8-51FA-8721C88B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5437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08C9D3-26EC-FD52-A95C-5536F6AB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3973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4BE26B-70B3-1DC5-2A36-5A769638D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644"/>
            <a:ext cx="5157787" cy="3684588"/>
          </a:xfrm>
        </p:spPr>
        <p:txBody>
          <a:bodyPr/>
          <a:lstStyle>
            <a:lvl1pPr>
              <a:defRPr sz="2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99F1B7-B61B-BB1E-8FE5-FD1E8EF9B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973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B1B248-8C58-AE77-43B2-2E8AA2DA8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644"/>
            <a:ext cx="5183188" cy="3684588"/>
          </a:xfrm>
        </p:spPr>
        <p:txBody>
          <a:bodyPr/>
          <a:lstStyle>
            <a:lvl1pPr>
              <a:defRPr sz="24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2CC3D1-86C3-4AEB-A03D-DA512598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3959-8A04-BC4B-8444-77926511EBD8}" type="datetime1">
              <a:rPr lang="de-DE" smtClean="0"/>
              <a:t>23.09.25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D3C2AE-38F5-F78A-6687-CA17A5F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F3F89D-A9E8-B3C7-73D0-956277A2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1C83E8-BE6E-BB46-23E0-5FC4F01EF901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8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B9810-AE65-546C-99B6-C3CC58EE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662105-BABB-34E1-B647-B5526FA2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58E7-09DD-D346-A29F-DF7A0EE7F8BC}" type="datetime1">
              <a:rPr lang="de-DE" smtClean="0"/>
              <a:t>23.09.25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7B9142-CC9A-1BAB-6028-FBBAAC4A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D1AD77-9B16-937D-4FBC-958B14F8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A5D23F-9090-3B5D-21E2-0ED3C7DEC4FF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324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0C5602-95B0-9B4D-19EC-7C8BC8FB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1002-DEBB-0D47-A311-62740A17A568}" type="datetime1">
              <a:rPr lang="de-DE" smtClean="0"/>
              <a:t>23.09.25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3F7AAF-9EED-EEE8-161B-570BA0AC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9C40D-A454-620A-3099-60EFBDDA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94C5B3-84CF-092E-41FF-9D4FD2AE934E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72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19040-A8BA-7F15-1CA5-BA059FC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22B56C-0A47-79C6-8E92-5CA390F1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0CD4AD-FFD4-DC94-9DF9-F81B43C7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89871-EB62-7B65-2F43-D7FC56F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C7D-7DAA-5C43-AFA4-7D7DA5A60A2A}" type="datetime1">
              <a:rPr lang="de-DE" smtClean="0"/>
              <a:t>23.09.25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026224-5419-9473-34F2-A53E71D7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0471B-DEC4-D88D-5639-72D1ADC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0F41CE-F2E8-F579-7EB0-04FFCB0B26BD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13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AE579-8C6A-C7D3-F320-ED883EE3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95884"/>
            <a:ext cx="3932237" cy="1183081"/>
          </a:xfrm>
        </p:spPr>
        <p:txBody>
          <a:bodyPr anchor="b"/>
          <a:lstStyle>
            <a:lvl1pPr>
              <a:lnSpc>
                <a:spcPct val="114000"/>
              </a:lnSpc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F3349F3-4AFD-6BF6-C9E5-8DEFC2C93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94BE77-1B53-680D-1494-8C5E3FBF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16A20-30D8-CC7D-61DD-0053428E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E36B-3E99-4E43-AE39-B2CDB0428FB6}" type="datetime1">
              <a:rPr lang="de-DE" smtClean="0"/>
              <a:t>23.09.25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33D770-4B05-CF82-A2AC-C0E1F33A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0D9926-13EB-06F7-28C0-4323B41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45D5A0E-DC21-D4AF-697A-4F87C91F30EA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790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CCCFF60-8273-E788-A400-3086FE3AF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16" y="0"/>
            <a:ext cx="12189784" cy="685924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8757ACF-C444-D580-2D1D-287BFBCC6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9810" y="4759568"/>
            <a:ext cx="4308231" cy="1073393"/>
          </a:xfrm>
        </p:spPr>
        <p:txBody>
          <a:bodyPr>
            <a:noAutofit/>
          </a:bodyPr>
          <a:lstStyle>
            <a:lvl1pPr marL="0" indent="0" algn="r">
              <a:buNone/>
              <a:defRPr sz="3000" b="0" i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AE40C-F85A-34BE-E278-8EE4A734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6E45-61FF-BD42-9150-A56E76E2C492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E3F20-9CD2-18BB-AC27-1E3E437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7194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F06CF9F4-C392-61A8-E5A7-32F1140B1719}"/>
              </a:ext>
            </a:extLst>
          </p:cNvPr>
          <p:cNvSpPr>
            <a:spLocks/>
          </p:cNvSpPr>
          <p:nvPr userDrawn="1"/>
        </p:nvSpPr>
        <p:spPr bwMode="auto">
          <a:xfrm rot="9099403" flipV="1">
            <a:off x="-1268186" y="2583782"/>
            <a:ext cx="14203119" cy="1559487"/>
          </a:xfrm>
          <a:custGeom>
            <a:avLst/>
            <a:gdLst>
              <a:gd name="T0" fmla="*/ 607 w 607"/>
              <a:gd name="T1" fmla="*/ 0 h 66"/>
              <a:gd name="T2" fmla="*/ 176 w 607"/>
              <a:gd name="T3" fmla="*/ 57 h 66"/>
              <a:gd name="T4" fmla="*/ 0 w 607"/>
              <a:gd name="T5" fmla="*/ 48 h 66"/>
              <a:gd name="T6" fmla="*/ 251 w 607"/>
              <a:gd name="T7" fmla="*/ 66 h 66"/>
              <a:gd name="T8" fmla="*/ 607 w 607"/>
              <a:gd name="T9" fmla="*/ 27 h 66"/>
              <a:gd name="T10" fmla="*/ 607 w 607"/>
              <a:gd name="T1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7" h="66">
                <a:moveTo>
                  <a:pt x="607" y="0"/>
                </a:moveTo>
                <a:cubicBezTo>
                  <a:pt x="450" y="44"/>
                  <a:pt x="300" y="57"/>
                  <a:pt x="176" y="57"/>
                </a:cubicBezTo>
                <a:cubicBezTo>
                  <a:pt x="109" y="57"/>
                  <a:pt x="49" y="53"/>
                  <a:pt x="0" y="48"/>
                </a:cubicBezTo>
                <a:cubicBezTo>
                  <a:pt x="66" y="58"/>
                  <a:pt x="152" y="66"/>
                  <a:pt x="251" y="66"/>
                </a:cubicBezTo>
                <a:cubicBezTo>
                  <a:pt x="358" y="66"/>
                  <a:pt x="480" y="56"/>
                  <a:pt x="607" y="27"/>
                </a:cubicBezTo>
                <a:cubicBezTo>
                  <a:pt x="607" y="0"/>
                  <a:pt x="607" y="0"/>
                  <a:pt x="607" y="0"/>
                </a:cubicBezTo>
              </a:path>
            </a:pathLst>
          </a:custGeom>
          <a:solidFill>
            <a:schemeClr val="accent4">
              <a:lumMod val="60000"/>
              <a:lumOff val="40000"/>
              <a:alpha val="29804"/>
            </a:schemeClr>
          </a:solidFill>
          <a:ln>
            <a:noFill/>
          </a:ln>
        </p:spPr>
        <p:txBody>
          <a:bodyPr rot="0" vert="horz" wrap="square" lIns="91440" tIns="45720" rIns="91440" bIns="45720" anchor="b" anchorCtr="0" upright="1">
            <a:noAutofit/>
          </a:bodyPr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65B1731-0036-8395-C95D-1A8C9B958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3469" y="3686175"/>
            <a:ext cx="3184572" cy="1073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7932F6-1284-0B3D-0548-BDF667E28F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758041" y="5787428"/>
            <a:ext cx="1340898" cy="9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69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E58A716-1F1A-A173-0D2E-7EC05F40E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37756" cy="4691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93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Küchengerät enthält.&#10;&#10;Automatisch generierte Beschreibung">
            <a:extLst>
              <a:ext uri="{FF2B5EF4-FFF2-40B4-BE49-F238E27FC236}">
                <a16:creationId xmlns:a16="http://schemas.microsoft.com/office/drawing/2014/main" id="{B0EB1AA3-ECEC-F342-9DCD-CA01E3EDF6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65" y="-9833"/>
            <a:ext cx="8352198" cy="4699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17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83B7924-3ED2-39B7-10D8-864D62ACA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4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8206D-449B-40D5-5AC4-F64E76D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3AD5F-1795-F2FA-33B5-CA3230D5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 baseline="0"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F19B1D-6BBD-519E-DA9A-DE55BEB5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6D1C-FFFE-1A44-8B8B-02B99F0D579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4573D-80D9-60D6-97BA-5B0FA422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2EB65-9FD2-43E7-C2F1-0CF21BA0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B97243-D61E-72A4-1556-1A4E77280160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748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ließen enthält.&#10;&#10;Automatisch generierte Beschreibung">
            <a:extLst>
              <a:ext uri="{FF2B5EF4-FFF2-40B4-BE49-F238E27FC236}">
                <a16:creationId xmlns:a16="http://schemas.microsoft.com/office/drawing/2014/main" id="{49109A6C-F840-9B41-E466-2FF77DFDB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2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1C2188B-975E-7499-93F0-3FA4E1CF9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278761" cy="4658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77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E8C8D16-1703-0B4C-642E-BAE9D77D5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32" y="11300"/>
            <a:ext cx="8337755" cy="46916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652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8206D-449B-40D5-5AC4-F64E76D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3AD5F-1795-F2FA-33B5-CA3230D5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 baseline="0"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F19B1D-6BBD-519E-DA9A-DE55BEB5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6D1C-FFFE-1A44-8B8B-02B99F0D579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4573D-80D9-60D6-97BA-5B0FA422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2EB65-9FD2-43E7-C2F1-0CF21BA0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B97243-D61E-72A4-1556-1A4E77280160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025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350" y="2820978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350" y="3771296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522" y="4946638"/>
            <a:ext cx="447153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3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BF1C9-55A2-DF2C-15E3-7646D0A2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7B73-D5E9-1264-2756-ECB0E5ABD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9831BA-D7D6-F150-9031-5306BDCA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654D85-8ED9-3AAF-F52D-2D9DF391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6472-7F48-C54E-A7B4-561A80A00085}" type="datetime1">
              <a:rPr lang="de-DE" smtClean="0"/>
              <a:t>23.09.25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FC86D1-6E74-931B-C503-F6D0815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7920C6-5B3A-DF28-A062-3C7EED5A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4BD60B-F08A-581D-F9D3-50B7AF15F8BC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163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3C102-E091-7DB8-51FA-8721C88B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5437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08C9D3-26EC-FD52-A95C-5536F6AB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3973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4BE26B-70B3-1DC5-2A36-5A769638D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644"/>
            <a:ext cx="5157787" cy="3684588"/>
          </a:xfrm>
        </p:spPr>
        <p:txBody>
          <a:bodyPr/>
          <a:lstStyle>
            <a:lvl1pPr>
              <a:defRPr sz="2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99F1B7-B61B-BB1E-8FE5-FD1E8EF9B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973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B1B248-8C58-AE77-43B2-2E8AA2DA8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644"/>
            <a:ext cx="5183188" cy="3684588"/>
          </a:xfrm>
        </p:spPr>
        <p:txBody>
          <a:bodyPr/>
          <a:lstStyle>
            <a:lvl1pPr>
              <a:defRPr sz="24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2CC3D1-86C3-4AEB-A03D-DA512598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3959-8A04-BC4B-8444-77926511EBD8}" type="datetime1">
              <a:rPr lang="de-DE" smtClean="0"/>
              <a:t>23.09.25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D3C2AE-38F5-F78A-6687-CA17A5F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F3F89D-A9E8-B3C7-73D0-956277A2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1C83E8-BE6E-BB46-23E0-5FC4F01EF901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918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B9810-AE65-546C-99B6-C3CC58EE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662105-BABB-34E1-B647-B5526FA2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58E7-09DD-D346-A29F-DF7A0EE7F8BC}" type="datetime1">
              <a:rPr lang="de-DE" smtClean="0"/>
              <a:t>23.09.25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7B9142-CC9A-1BAB-6028-FBBAAC4A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D1AD77-9B16-937D-4FBC-958B14F8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A5D23F-9090-3B5D-21E2-0ED3C7DEC4FF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77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0C5602-95B0-9B4D-19EC-7C8BC8FB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1002-DEBB-0D47-A311-62740A17A568}" type="datetime1">
              <a:rPr lang="de-DE" smtClean="0"/>
              <a:t>23.09.25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3F7AAF-9EED-EEE8-161B-570BA0AC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9C40D-A454-620A-3099-60EFBDDA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94C5B3-84CF-092E-41FF-9D4FD2AE934E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360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19040-A8BA-7F15-1CA5-BA059FC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22B56C-0A47-79C6-8E92-5CA390F1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0CD4AD-FFD4-DC94-9DF9-F81B43C7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89871-EB62-7B65-2F43-D7FC56F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C7D-7DAA-5C43-AFA4-7D7DA5A60A2A}" type="datetime1">
              <a:rPr lang="de-DE" smtClean="0"/>
              <a:t>23.09.25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026224-5419-9473-34F2-A53E71D7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0471B-DEC4-D88D-5639-72D1ADC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0F41CE-F2E8-F579-7EB0-04FFCB0B26BD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05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E58A716-1F1A-A173-0D2E-7EC05F40E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37756" cy="4691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00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AE579-8C6A-C7D3-F320-ED883EE3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95884"/>
            <a:ext cx="3932237" cy="1183081"/>
          </a:xfrm>
        </p:spPr>
        <p:txBody>
          <a:bodyPr anchor="b"/>
          <a:lstStyle>
            <a:lvl1pPr>
              <a:lnSpc>
                <a:spcPct val="114000"/>
              </a:lnSpc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F3349F3-4AFD-6BF6-C9E5-8DEFC2C93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94BE77-1B53-680D-1494-8C5E3FBF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16A20-30D8-CC7D-61DD-0053428E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E36B-3E99-4E43-AE39-B2CDB0428FB6}" type="datetime1">
              <a:rPr lang="de-DE" smtClean="0"/>
              <a:t>23.09.25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33D770-4B05-CF82-A2AC-C0E1F33A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0D9926-13EB-06F7-28C0-4323B41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45D5A0E-DC21-D4AF-697A-4F87C91F30EA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10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Küchengerät enthält.&#10;&#10;Automatisch generierte Beschreibung">
            <a:extLst>
              <a:ext uri="{FF2B5EF4-FFF2-40B4-BE49-F238E27FC236}">
                <a16:creationId xmlns:a16="http://schemas.microsoft.com/office/drawing/2014/main" id="{B0EB1AA3-ECEC-F342-9DCD-CA01E3EDF6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65" y="-9833"/>
            <a:ext cx="8352198" cy="4699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0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83B7924-3ED2-39B7-10D8-864D62ACA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ließen enthält.&#10;&#10;Automatisch generierte Beschreibung">
            <a:extLst>
              <a:ext uri="{FF2B5EF4-FFF2-40B4-BE49-F238E27FC236}">
                <a16:creationId xmlns:a16="http://schemas.microsoft.com/office/drawing/2014/main" id="{49109A6C-F840-9B41-E466-2FF77DFDB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0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1C2188B-975E-7499-93F0-3FA4E1CF9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278761" cy="4658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E8C8D16-1703-0B4C-642E-BAE9D77D5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32" y="11300"/>
            <a:ext cx="8337755" cy="46916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6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350" y="2820978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350" y="3771296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23.09.25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522" y="4946638"/>
            <a:ext cx="447153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6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853C0CC-F4F1-2785-5B0F-472E408C527D}"/>
              </a:ext>
            </a:extLst>
          </p:cNvPr>
          <p:cNvSpPr/>
          <p:nvPr userDrawn="1"/>
        </p:nvSpPr>
        <p:spPr>
          <a:xfrm>
            <a:off x="11628436" y="6356350"/>
            <a:ext cx="365125" cy="3651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0F336-C4A7-695D-A812-0B9909C1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69184-B9EA-DE63-D447-A8ED20F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AFE331-50B1-13F1-39BF-00F422C2F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202F-0F85-324E-858B-F3897445C634}" type="datetime5">
              <a:rPr lang="de-DE" smtClean="0"/>
              <a:pPr/>
              <a:t>25-09-23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80643-8307-CBA6-0A5A-2001BD730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487BF4-3ABE-5D12-DE5E-6188893F7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93" y="6356350"/>
            <a:ext cx="466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43237F-CCFA-D8FB-238D-B5D4106C08B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48" y="6356350"/>
            <a:ext cx="611492" cy="4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fontAlgn="t" latinLnBrk="0" hangingPunct="1">
        <a:lnSpc>
          <a:spcPct val="114000"/>
        </a:lnSpc>
        <a:spcBef>
          <a:spcPts val="1000"/>
        </a:spcBef>
        <a:buFont typeface="Wingdings" pitchFamily="2" charset="2"/>
        <a:buNone/>
        <a:defRPr sz="2800" b="0" i="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0" indent="-228600" algn="l" defTabSz="914400" rtl="0" eaLnBrk="1" fontAlgn="t" latinLnBrk="0" hangingPunct="1">
        <a:lnSpc>
          <a:spcPct val="114000"/>
        </a:lnSpc>
        <a:spcBef>
          <a:spcPts val="0"/>
        </a:spcBef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230400" indent="230400" algn="l" defTabSz="914400" rtl="0" eaLnBrk="1" fontAlgn="t" latinLnBrk="0" hangingPunct="1">
        <a:lnSpc>
          <a:spcPct val="114000"/>
        </a:lnSpc>
        <a:spcBef>
          <a:spcPts val="0"/>
        </a:spcBef>
        <a:buSzPct val="60000"/>
        <a:buFont typeface="Wingdings" pitchFamily="2" charset="2"/>
        <a:buChar char="§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853C0CC-F4F1-2785-5B0F-472E408C527D}"/>
              </a:ext>
            </a:extLst>
          </p:cNvPr>
          <p:cNvSpPr/>
          <p:nvPr userDrawn="1"/>
        </p:nvSpPr>
        <p:spPr>
          <a:xfrm>
            <a:off x="11628436" y="6356350"/>
            <a:ext cx="365125" cy="3651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0F336-C4A7-695D-A812-0B9909C1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69184-B9EA-DE63-D447-A8ED20F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AFE331-50B1-13F1-39BF-00F422C2F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202F-0F85-324E-858B-F3897445C634}" type="datetime5">
              <a:rPr lang="de-DE" smtClean="0"/>
              <a:pPr/>
              <a:t>25-09-23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80643-8307-CBA6-0A5A-2001BD730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487BF4-3ABE-5D12-DE5E-6188893F7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93" y="6356350"/>
            <a:ext cx="466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43237F-CCFA-D8FB-238D-B5D4106C08B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125848" y="6356350"/>
            <a:ext cx="611491" cy="4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9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680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bg2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fontAlgn="t" latinLnBrk="0" hangingPunct="1">
        <a:lnSpc>
          <a:spcPct val="114000"/>
        </a:lnSpc>
        <a:spcBef>
          <a:spcPts val="1000"/>
        </a:spcBef>
        <a:buFont typeface="Wingdings" pitchFamily="2" charset="2"/>
        <a:buNone/>
        <a:defRPr sz="2800" b="0" i="0" kern="1200" baseline="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1pPr>
      <a:lvl2pPr marL="0" indent="-228600" algn="l" defTabSz="914400" rtl="0" eaLnBrk="1" fontAlgn="t" latinLnBrk="0" hangingPunct="1">
        <a:lnSpc>
          <a:spcPct val="114000"/>
        </a:lnSpc>
        <a:spcBef>
          <a:spcPts val="0"/>
        </a:spcBef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2pPr>
      <a:lvl3pPr marL="230400" indent="230400" algn="l" defTabSz="914400" rtl="0" eaLnBrk="1" fontAlgn="t" latinLnBrk="0" hangingPunct="1">
        <a:lnSpc>
          <a:spcPct val="114000"/>
        </a:lnSpc>
        <a:spcBef>
          <a:spcPts val="0"/>
        </a:spcBef>
        <a:buSzPct val="60000"/>
        <a:buFont typeface="Wingdings" pitchFamily="2" charset="2"/>
        <a:buChar char="§"/>
        <a:defRPr sz="2000" kern="120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38D1F91-73F7-9DE4-E850-AFB11126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5397B850-7A20-1766-BCF1-58EBD9074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</a:t>
            </a:r>
          </a:p>
        </p:txBody>
      </p:sp>
    </p:spTree>
    <p:extLst>
      <p:ext uri="{BB962C8B-B14F-4D97-AF65-F5344CB8AC3E}">
        <p14:creationId xmlns:p14="http://schemas.microsoft.com/office/powerpoint/2010/main" val="227781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45768C-D31B-342D-C8C7-E2BCEB49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</a:t>
            </a:fld>
            <a:endParaRPr lang="de-DE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79C4F9A-D4AB-11E3-B373-64A615905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098626"/>
              </p:ext>
            </p:extLst>
          </p:nvPr>
        </p:nvGraphicFramePr>
        <p:xfrm>
          <a:off x="857956" y="823307"/>
          <a:ext cx="10504311" cy="5143758"/>
        </p:xfrm>
        <a:graphic>
          <a:graphicData uri="http://schemas.openxmlformats.org/drawingml/2006/table">
            <a:tbl>
              <a:tblPr/>
              <a:tblGrid>
                <a:gridCol w="1685877">
                  <a:extLst>
                    <a:ext uri="{9D8B030D-6E8A-4147-A177-3AD203B41FA5}">
                      <a16:colId xmlns:a16="http://schemas.microsoft.com/office/drawing/2014/main" val="866766697"/>
                    </a:ext>
                  </a:extLst>
                </a:gridCol>
                <a:gridCol w="2939478">
                  <a:extLst>
                    <a:ext uri="{9D8B030D-6E8A-4147-A177-3AD203B41FA5}">
                      <a16:colId xmlns:a16="http://schemas.microsoft.com/office/drawing/2014/main" val="1067868661"/>
                    </a:ext>
                  </a:extLst>
                </a:gridCol>
                <a:gridCol w="2939478">
                  <a:extLst>
                    <a:ext uri="{9D8B030D-6E8A-4147-A177-3AD203B41FA5}">
                      <a16:colId xmlns:a16="http://schemas.microsoft.com/office/drawing/2014/main" val="1781048029"/>
                    </a:ext>
                  </a:extLst>
                </a:gridCol>
                <a:gridCol w="2939478">
                  <a:extLst>
                    <a:ext uri="{9D8B030D-6E8A-4147-A177-3AD203B41FA5}">
                      <a16:colId xmlns:a16="http://schemas.microsoft.com/office/drawing/2014/main" val="2133863929"/>
                    </a:ext>
                  </a:extLst>
                </a:gridCol>
              </a:tblGrid>
              <a:tr h="1360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b="1"/>
                        <a:t>Criteria</a:t>
                      </a:r>
                      <a:endParaRPr lang="de-DE" sz="1000"/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Frontiers in Bioinformatics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Briefings in Bioinformatics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Bioinformatics Advances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284369"/>
                  </a:ext>
                </a:extLst>
              </a:tr>
              <a:tr h="7833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b="1"/>
                        <a:t>Paper Format</a:t>
                      </a:r>
                      <a:endParaRPr lang="de-DE" sz="1000"/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Open access with multiple article types: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Original Research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Brief Research Reports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Reviews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Policy Briefs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General Commentary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Fully open access review journal: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Reviews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Position articles (by invitation)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Opinion articles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Letters to editors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Software/website reviews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Fully open access journal: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Original research articles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Reviews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Application notes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Opinion pieces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Perspective articles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Society features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524577"/>
                  </a:ext>
                </a:extLst>
              </a:tr>
              <a:tr h="6744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b="1"/>
                        <a:t>Word Count Limits</a:t>
                      </a:r>
                      <a:endParaRPr lang="de-DE" sz="1000"/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• Original Research: 12,000 words max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Brief Research Reports: 4,000 words max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Policy Briefs: 3,000 words max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General Commentary: 1,000 words max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Reviews: No specific limit (discouraged &gt;1000 words over suggested)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Position articles: 2,000-7,000 words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Opinion articles: 500-1,000 words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Software reviews: 500-1,000 words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Letters: 500-1,000 words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• Format-free initial submission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No specific word limits mentioned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Formatting required after acceptance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723008"/>
                  </a:ext>
                </a:extLst>
              </a:tr>
              <a:tr h="6744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b="1"/>
                        <a:t>Figures &amp; Tables Rules</a:t>
                      </a:r>
                      <a:endParaRPr lang="de-DE" sz="1000"/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• Panels labeled (A), (B), (C) etc.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No embedded labels over images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Self-explanatory graph labels required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High-resolution files (EPS, JPEG, TIF/TIFF) may be required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Tables in editable format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Graphical abstracts encouraged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Peer-reviewed graphical abstracts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Standard OUP accessibility guidelines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Appropriate file format and resolution required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• Modern Large template format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Author-year reference style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Tables, figures, references included with main text in PDF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Source files required after acceptance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274020"/>
                  </a:ext>
                </a:extLst>
              </a:tr>
              <a:tr h="3701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b="1"/>
                        <a:t>Processing Time</a:t>
                      </a:r>
                      <a:endParaRPr lang="de-DE" sz="1000"/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• 77 days average review decision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5.7 weeks first review round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13 weeks total publication time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Three referees with short review period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Published within 1 week once accepted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Variable total processing time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• 8 weeks average submission to publication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Pre-proofed manuscript published within 1 week of acceptance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943628"/>
                  </a:ext>
                </a:extLst>
              </a:tr>
              <a:tr h="2389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b="1"/>
                        <a:t>Impact Factor (2024)</a:t>
                      </a:r>
                      <a:endParaRPr lang="de-DE" sz="1000"/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3.9</a:t>
                      </a:r>
                      <a:r>
                        <a:rPr lang="en-US" sz="1000" b="0" i="1" noProof="0" dirty="0"/>
                        <a:t>(Q1 quartile)</a:t>
                      </a:r>
                      <a:endParaRPr lang="en-US" sz="1000" b="0" noProof="0" dirty="0"/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7.7</a:t>
                      </a:r>
                      <a:r>
                        <a:rPr lang="en-US" sz="1000" b="0" i="1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(Highest among the three)</a:t>
                      </a:r>
                      <a:endParaRPr lang="en-US" sz="1000" b="0" noProof="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2.86</a:t>
                      </a:r>
                      <a:r>
                        <a:rPr lang="en-US" sz="1000" b="0" i="1" noProof="0" dirty="0"/>
                        <a:t>(Q1 quartile in Computer Science Applications &amp; Genetics)</a:t>
                      </a:r>
                      <a:endParaRPr lang="en-US" sz="1000" b="0" noProof="0" dirty="0"/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189267"/>
                  </a:ext>
                </a:extLst>
              </a:tr>
              <a:tr h="2530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b="1"/>
                        <a:t>Publisher</a:t>
                      </a:r>
                      <a:endParaRPr lang="de-DE" sz="1000"/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Frontiers Media SA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Oxford University Press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Oxford University Press &amp; International Society for Computational Biology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432472"/>
                  </a:ext>
                </a:extLst>
              </a:tr>
              <a:tr h="1360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b="1"/>
                        <a:t>Publication Frequency</a:t>
                      </a:r>
                      <a:endParaRPr lang="de-DE" sz="1000"/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Continuous online publication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6 issues per year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Single online volume per year (continuous)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36004"/>
                  </a:ext>
                </a:extLst>
              </a:tr>
              <a:tr h="4567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sz="1000" b="1"/>
                        <a:t>Key Strengths</a:t>
                      </a:r>
                      <a:endParaRPr lang="de-DE" sz="1000"/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• Widest variety of article types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Clear word limits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Interactive review process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Reasonable processing time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Highest impact factor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Established reputation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Focus on comprehensive reviews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• Fast post-acceptance publishing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0" noProof="0" dirty="0"/>
                        <a:t>• Fastest overall processing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Format-free submission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Joint publication with ISCB</a:t>
                      </a:r>
                    </a:p>
                    <a:p>
                      <a:pPr>
                        <a:buNone/>
                      </a:pPr>
                      <a:r>
                        <a:rPr lang="en-US" sz="1000" b="0" noProof="0" dirty="0"/>
                        <a:t>• Continuous publication model</a:t>
                      </a:r>
                    </a:p>
                  </a:txBody>
                  <a:tcPr marL="29663" marR="29663" marT="14831" marB="148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86180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A1DB944-FBBE-C5F1-9427-A028716A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956" y="6172805"/>
            <a:ext cx="7744177" cy="269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Bioinformatics Journals Comparison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 Recommendations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Choose Frontiers in Bioinformatics if:</a:t>
            </a:r>
            <a:endParaRPr kumimoji="0" lang="en-US" sz="1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want flexible article types and clear guidelines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prefer interactive peer review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 work fits multiple research categories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Choose Briefings in Bioinformatics if:</a:t>
            </a:r>
            <a:endParaRPr kumimoji="0" lang="en-US" sz="1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You're writing a comprehensive review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want the highest impact factor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can meet the review-focused scope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Choose Bioinformatics Advances if:</a:t>
            </a:r>
            <a:endParaRPr kumimoji="0" lang="en-US" sz="1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want the fastest publication timeline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prefer format-free initial submission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0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 work is original research or application notes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06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C312DC-767D-84AC-5904-51E29E38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3</a:t>
            </a:fld>
            <a:endParaRPr lang="de-DE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3D78C5F8-CFD0-2142-118C-509F855AD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58960"/>
              </p:ext>
            </p:extLst>
          </p:nvPr>
        </p:nvGraphicFramePr>
        <p:xfrm>
          <a:off x="643467" y="866207"/>
          <a:ext cx="10934326" cy="5336629"/>
        </p:xfrm>
        <a:graphic>
          <a:graphicData uri="http://schemas.openxmlformats.org/drawingml/2006/table">
            <a:tbl>
              <a:tblPr/>
              <a:tblGrid>
                <a:gridCol w="1072901">
                  <a:extLst>
                    <a:ext uri="{9D8B030D-6E8A-4147-A177-3AD203B41FA5}">
                      <a16:colId xmlns:a16="http://schemas.microsoft.com/office/drawing/2014/main" val="320904220"/>
                    </a:ext>
                  </a:extLst>
                </a:gridCol>
                <a:gridCol w="1408775">
                  <a:extLst>
                    <a:ext uri="{9D8B030D-6E8A-4147-A177-3AD203B41FA5}">
                      <a16:colId xmlns:a16="http://schemas.microsoft.com/office/drawing/2014/main" val="3045581221"/>
                    </a:ext>
                  </a:extLst>
                </a:gridCol>
                <a:gridCol w="1408775">
                  <a:extLst>
                    <a:ext uri="{9D8B030D-6E8A-4147-A177-3AD203B41FA5}">
                      <a16:colId xmlns:a16="http://schemas.microsoft.com/office/drawing/2014/main" val="146269562"/>
                    </a:ext>
                  </a:extLst>
                </a:gridCol>
                <a:gridCol w="1408775">
                  <a:extLst>
                    <a:ext uri="{9D8B030D-6E8A-4147-A177-3AD203B41FA5}">
                      <a16:colId xmlns:a16="http://schemas.microsoft.com/office/drawing/2014/main" val="1841679056"/>
                    </a:ext>
                  </a:extLst>
                </a:gridCol>
                <a:gridCol w="1408775">
                  <a:extLst>
                    <a:ext uri="{9D8B030D-6E8A-4147-A177-3AD203B41FA5}">
                      <a16:colId xmlns:a16="http://schemas.microsoft.com/office/drawing/2014/main" val="2708564853"/>
                    </a:ext>
                  </a:extLst>
                </a:gridCol>
                <a:gridCol w="1408775">
                  <a:extLst>
                    <a:ext uri="{9D8B030D-6E8A-4147-A177-3AD203B41FA5}">
                      <a16:colId xmlns:a16="http://schemas.microsoft.com/office/drawing/2014/main" val="1887292187"/>
                    </a:ext>
                  </a:extLst>
                </a:gridCol>
                <a:gridCol w="1408775">
                  <a:extLst>
                    <a:ext uri="{9D8B030D-6E8A-4147-A177-3AD203B41FA5}">
                      <a16:colId xmlns:a16="http://schemas.microsoft.com/office/drawing/2014/main" val="4073226365"/>
                    </a:ext>
                  </a:extLst>
                </a:gridCol>
                <a:gridCol w="1408775">
                  <a:extLst>
                    <a:ext uri="{9D8B030D-6E8A-4147-A177-3AD203B41FA5}">
                      <a16:colId xmlns:a16="http://schemas.microsoft.com/office/drawing/2014/main" val="1004226158"/>
                    </a:ext>
                  </a:extLst>
                </a:gridCol>
              </a:tblGrid>
              <a:tr h="12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Criteria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Frontiers in Bioinformatics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Briefings in Bioinformatics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Bioinformatics Advances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Bioinformatics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BMC Bioinformatics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Nucleic Acids Research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Genome Medicine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3129"/>
                  </a:ext>
                </a:extLst>
              </a:tr>
              <a:tr h="699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Paper Format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Open access with multiple article types:• Original Research• Brief Research Reports• Reviews• Policy Briefs• General Commentary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Fully open access review journal:• Reviews• Position articles (by invitation)• Opinion articles• Letters to editors• Software/website reviews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Fully open access journal:• Original research articles• Reviews• Application notes• Opinion pieces• Perspective articles• Society features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Original research journal:• Original papers• Application notes• Discovery notes• Reviews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Open access research journal:• Research articles• Method articles• Software articles• Database articles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Fully open access:• Research articles• Methods• Critical reviews• Web servers• Database articles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Open access clinical genomics:• Research articles• Methods• Software/database articles• Reviews• Commentary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13430"/>
                  </a:ext>
                </a:extLst>
              </a:tr>
              <a:tr h="928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Word Count Limits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Original Research: </a:t>
                      </a:r>
                      <a:r>
                        <a:rPr lang="en-US" sz="800" b="1" noProof="0" dirty="0"/>
                        <a:t>12,000 words max</a:t>
                      </a:r>
                      <a:r>
                        <a:rPr lang="en-US" sz="800" noProof="0" dirty="0"/>
                        <a:t>• Brief Research Reports: </a:t>
                      </a:r>
                      <a:r>
                        <a:rPr lang="en-US" sz="800" b="1" noProof="0" dirty="0"/>
                        <a:t>4,000 words max</a:t>
                      </a:r>
                      <a:r>
                        <a:rPr lang="en-US" sz="800" noProof="0" dirty="0"/>
                        <a:t>• Policy Briefs: </a:t>
                      </a:r>
                      <a:r>
                        <a:rPr lang="en-US" sz="800" b="1" noProof="0" dirty="0"/>
                        <a:t>3,000 words max</a:t>
                      </a:r>
                      <a:r>
                        <a:rPr lang="en-US" sz="800" noProof="0" dirty="0"/>
                        <a:t>• General Commentary: </a:t>
                      </a:r>
                      <a:r>
                        <a:rPr lang="en-US" sz="800" b="1" noProof="0" dirty="0"/>
                        <a:t>1,000 words max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Reviews: No specific limit (discouraged &gt;1000 words over suggested)• Position articles: </a:t>
                      </a:r>
                      <a:r>
                        <a:rPr lang="en-US" sz="800" b="1" noProof="0" dirty="0"/>
                        <a:t>2,000-7,000 words</a:t>
                      </a:r>
                      <a:r>
                        <a:rPr lang="en-US" sz="800" noProof="0" dirty="0"/>
                        <a:t>• Opinion articles: </a:t>
                      </a:r>
                      <a:r>
                        <a:rPr lang="en-US" sz="800" b="1" noProof="0" dirty="0"/>
                        <a:t>500-1,000 words</a:t>
                      </a:r>
                      <a:r>
                        <a:rPr lang="en-US" sz="800" noProof="0" dirty="0"/>
                        <a:t>• Software reviews: </a:t>
                      </a:r>
                      <a:r>
                        <a:rPr lang="en-US" sz="800" b="1" noProof="0" dirty="0"/>
                        <a:t>500-1,000 words</a:t>
                      </a:r>
                      <a:r>
                        <a:rPr lang="en-US" sz="800" noProof="0" dirty="0"/>
                        <a:t>• Letters: </a:t>
                      </a:r>
                      <a:r>
                        <a:rPr lang="en-US" sz="800" b="1" noProof="0" dirty="0"/>
                        <a:t>500-1,000 words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Format-free initial submission• No specific word limits mentioned• Formatting required after acceptance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Original papers: </a:t>
                      </a:r>
                      <a:r>
                        <a:rPr lang="en-US" sz="800" b="1" noProof="0" dirty="0"/>
                        <a:t>~5,000 words max</a:t>
                      </a:r>
                      <a:r>
                        <a:rPr lang="en-US" sz="800" noProof="0" dirty="0"/>
                        <a:t>• Application notes: </a:t>
                      </a:r>
                      <a:r>
                        <a:rPr lang="en-US" sz="800" b="1" noProof="0" dirty="0"/>
                        <a:t>~2,600 words max</a:t>
                      </a:r>
                      <a:r>
                        <a:rPr lang="en-US" sz="800" noProof="0" dirty="0"/>
                        <a:t>• Format-free submission allowed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No strict word limits• Flexible formatting• Focus on scientific validity over length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No strict word limits specified• Various article types accommodated• Focus on content quality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Flexible formatting initially• No strict word limits• Journal formatting required after acceptance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74115"/>
                  </a:ext>
                </a:extLst>
              </a:tr>
              <a:tr h="928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Figures &amp; Tables Rules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Panels labeled (A), (B), (C) etc.• No embedded labels over images• Self-explanatory graph labels required• High-resolution files (EPS, JPEG, TIF/TIFF) may be required• Tables in editable format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Graphical abstracts encouraged• Peer-reviewed graphical abstracts• Standard OUP accessibility guidelines• Appropriate file format and resolution required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Modern Large template format• Author-year reference style• Tables, figures, references included with main text in PDF• Source files required after acceptance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Standard figure requirements• High-resolution files needed• Format-free submission for initial review• Professional formatting after acceptance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Standard BMC figure guidelines• High-resolution images required• Accessible design principles• Flexible initial submission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High-resolution figures required• Standard academic formatting• Accessible design requirements• Professional production standards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Flexible initial submission• Can upload as single PDF initially• High-resolution figures required• Standard academic formatting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383513"/>
                  </a:ext>
                </a:extLst>
              </a:tr>
              <a:tr h="5845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Processing Time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</a:t>
                      </a:r>
                      <a:r>
                        <a:rPr lang="en-US" sz="800" b="1" noProof="0" dirty="0"/>
                        <a:t>77 days</a:t>
                      </a:r>
                      <a:r>
                        <a:rPr lang="en-US" sz="800" noProof="0" dirty="0"/>
                        <a:t> average review decision• </a:t>
                      </a:r>
                      <a:r>
                        <a:rPr lang="en-US" sz="800" b="1" noProof="0" dirty="0"/>
                        <a:t>5.7 weeks</a:t>
                      </a:r>
                      <a:r>
                        <a:rPr lang="en-US" sz="800" noProof="0" dirty="0"/>
                        <a:t> first review round• </a:t>
                      </a:r>
                      <a:r>
                        <a:rPr lang="en-US" sz="800" b="1" noProof="0" dirty="0"/>
                        <a:t>13 weeks</a:t>
                      </a:r>
                      <a:r>
                        <a:rPr lang="en-US" sz="800" noProof="0" dirty="0"/>
                        <a:t> total publication time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Three referees with short review period• Published </a:t>
                      </a:r>
                      <a:r>
                        <a:rPr lang="en-US" sz="800" b="1" noProof="0" dirty="0"/>
                        <a:t>within 1 week</a:t>
                      </a:r>
                      <a:r>
                        <a:rPr lang="en-US" sz="800" noProof="0" dirty="0"/>
                        <a:t> once accepted• Variable total processing time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</a:t>
                      </a:r>
                      <a:r>
                        <a:rPr lang="en-US" sz="800" b="1" noProof="0" dirty="0"/>
                        <a:t>8 weeks</a:t>
                      </a:r>
                      <a:r>
                        <a:rPr lang="en-US" sz="800" noProof="0" dirty="0"/>
                        <a:t> average submission to publication• Pre-proofed manuscript published </a:t>
                      </a:r>
                      <a:r>
                        <a:rPr lang="en-US" sz="800" b="1" noProof="0" dirty="0"/>
                        <a:t>within 1 week</a:t>
                      </a:r>
                      <a:r>
                        <a:rPr lang="en-US" sz="800" noProof="0" dirty="0"/>
                        <a:t> of acceptance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Format-free speeds initial submission• Standard peer review timeframes• Competitive processing times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</a:t>
                      </a:r>
                      <a:r>
                        <a:rPr lang="en-US" sz="800" b="1" noProof="0" dirty="0"/>
                        <a:t>5 days</a:t>
                      </a:r>
                      <a:r>
                        <a:rPr lang="en-US" sz="800" noProof="0" dirty="0"/>
                        <a:t> median to first editorial decision• </a:t>
                      </a:r>
                      <a:r>
                        <a:rPr lang="en-US" sz="800" b="1" noProof="0" dirty="0"/>
                        <a:t>145 days</a:t>
                      </a:r>
                      <a:r>
                        <a:rPr lang="en-US" sz="800" noProof="0" dirty="0"/>
                        <a:t> median to acceptance• </a:t>
                      </a:r>
                      <a:r>
                        <a:rPr lang="en-US" sz="800" b="1" noProof="0" dirty="0"/>
                        <a:t>7.1 weeks</a:t>
                      </a:r>
                      <a:r>
                        <a:rPr lang="en-US" sz="800" noProof="0" dirty="0"/>
                        <a:t> first review round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</a:t>
                      </a:r>
                      <a:r>
                        <a:rPr lang="en-US" sz="800" b="1" noProof="0" dirty="0"/>
                        <a:t>7 weeks</a:t>
                      </a:r>
                      <a:r>
                        <a:rPr lang="en-US" sz="800" noProof="0" dirty="0"/>
                        <a:t> average publication time• Fast-track for high-impact work• Efficient review process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</a:t>
                      </a:r>
                      <a:r>
                        <a:rPr lang="en-US" sz="800" b="1" noProof="0" dirty="0"/>
                        <a:t>8 days</a:t>
                      </a:r>
                      <a:r>
                        <a:rPr lang="en-US" sz="800" noProof="0" dirty="0"/>
                        <a:t> median to first editorial decision• </a:t>
                      </a:r>
                      <a:r>
                        <a:rPr lang="en-US" sz="800" b="1" noProof="0" dirty="0"/>
                        <a:t>224 days</a:t>
                      </a:r>
                      <a:r>
                        <a:rPr lang="en-US" sz="800" noProof="0" dirty="0"/>
                        <a:t> median to acceptance• Portable peer review accepted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39939"/>
                  </a:ext>
                </a:extLst>
              </a:tr>
              <a:tr h="240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Impact Factor (2024)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3.9</a:t>
                      </a:r>
                      <a:r>
                        <a:rPr lang="en-US" sz="800" i="1" noProof="0" dirty="0"/>
                        <a:t>(Q1 quartile)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7.7</a:t>
                      </a:r>
                      <a:r>
                        <a:rPr lang="en-US" sz="800" i="1" noProof="0" dirty="0"/>
                        <a:t>(Very high)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2.86</a:t>
                      </a:r>
                      <a:r>
                        <a:rPr lang="en-US" sz="800" i="1" noProof="0" dirty="0"/>
                        <a:t>(Q1 quartile in CS Applications &amp; Genetics)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5.4-5.56</a:t>
                      </a:r>
                      <a:r>
                        <a:rPr lang="en-US" sz="800" i="1" noProof="0" dirty="0"/>
                        <a:t>(Q1 quartile, rising trend)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3.3</a:t>
                      </a:r>
                      <a:r>
                        <a:rPr lang="en-US" sz="800" i="1" noProof="0" dirty="0"/>
                        <a:t>(Q1/Q2 depending on category)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16.90</a:t>
                      </a:r>
                      <a:r>
                        <a:rPr lang="en-US" sz="800" i="1" noProof="0" dirty="0"/>
                        <a:t>(Extremely high, Q1)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11.2</a:t>
                      </a:r>
                      <a:r>
                        <a:rPr lang="en-US" sz="800" i="1" noProof="0" dirty="0"/>
                        <a:t>(Very high, Q1 in all categories)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214523"/>
                  </a:ext>
                </a:extLst>
              </a:tr>
              <a:tr h="354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Publisher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Frontiers Media SA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Oxford University Press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Oxford University Press &amp; International Society for Computational Biology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Oxford University Press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BioMed Central (Springer Nature)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Oxford University Press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BioMed Central (Springer Nature)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123555"/>
                  </a:ext>
                </a:extLst>
              </a:tr>
              <a:tr h="240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Publication Frequency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Continuous online publication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6 issues per year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Single online volume per year (continuous)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12 issues per year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Continuous publication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Semi-monthly (24 issues per year)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Continuous publication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51910"/>
                  </a:ext>
                </a:extLst>
              </a:tr>
              <a:tr h="699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Unique Advantages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Interactive review process• Clear article type distinctions• Fast review decisions• Reasonable IF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Highest IF among pure bioinformatics journals• Review-focused scope• Established reputation• Fast post-acceptance publishing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Fastest overall processing• Format-free submission• Joint ISCB publication• Continuous model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Same publisher as Advances• Format-free submission• Good balance of IF and speed• Established reputation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Very fast initial decisions• Merit-based only (no impact bias)• Sound research methodology focus• Predictable acceptance criteria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Extremely prestigious• Highest impact factor• Fast publication• Special database/web server issues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• Exceptional clinical focus• Very high IF (11.2)• Ultra-fast first decisions (8 days)• Portable peer review• Broad genomics scope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424314"/>
                  </a:ext>
                </a:extLst>
              </a:tr>
              <a:tr h="469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b="1" noProof="0" dirty="0"/>
                        <a:t>Best For</a:t>
                      </a:r>
                      <a:endParaRPr lang="en-US" sz="800" noProof="0" dirty="0"/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Authors wanting interactive review and reasonable IF with variety of article types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Comprehensive review articles in bioinformatics with highest pure-bioinformatics IF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Authors prioritizing speed over IF, format-free submission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Authors wanting balance of speed, formatting flexibility, and good IF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Merit-based research regardless of perceived impact, very fast decisions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High-impact computational biology research with broad appeal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 noProof="0" dirty="0"/>
                        <a:t>Clinical genomics, precision medicine, translational research with very high IF</a:t>
                      </a:r>
                    </a:p>
                  </a:txBody>
                  <a:tcPr marL="12579" marR="12579" marT="6290" marB="6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31276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A02A9FC-3419-63A5-460B-9BD5C92F6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6635" y="520511"/>
            <a:ext cx="9206449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Comprehensive Bioinformatics Journals Comparison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Ranking by Impact Factor (Descending)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Nucleic Acids Research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16.90 ⭐⭐⭐⭐⭐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Genome Medicine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11.2 ⭐⭐⭐⭐⭐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Briefings in Bioinformatics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7.7 ⭐⭐⭐⭐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Bioinformatics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5.4-5.56 ⭐⭐⭐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Frontiers in Bioinformatics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3.9 ⭐⭐⭐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BMC Bioinformatics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3.3 ⭐⭐⭐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Bioinformatics Advances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2.86 ⭐⭐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Ranking by Processing Speed (Fastest to Slowest)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BMC Bioinformatics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 days to first decision ⚡⚡⚡⚡⚡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Nucleic Acids Research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7 weeks total ⚡⚡⚡⚡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Genome Medicine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8 days to first decision ⚡⚡⚡⚡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Bioinformatics Advances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8 weeks total ⚡⚡⚡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Frontiers in Bioinformatics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77 days average ⚡⚡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Bioinformatics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Standard timeframes ⚡⚡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Briefings in Bioinformatics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Variable (fast post-acceptance) ⚡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Recommendations Based on Your Preferences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🥇 For High IF + Fast Review: Genome Medicine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11.2 IF with 8 days to first decision, flexible submission format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if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Your work has clinical/translational genomics applications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🥈 For Pure Bioinformatics + Speed: Bioinformatics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Good IF (5.4), format-free submission, same publisher as Advances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if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You want familiar submission process with higher IF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🥉 For Merit-Based Fast Decisions: BMC Bioinformatics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 days to first decision, no impact bias, predictable acceptance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if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You want guaranteed fast initial review based purely on scientific merit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🏆 For Maximum Prestige: Nucleic Acids Research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16.90 IF, only 7 weeks total processing, extremely prestigious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2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if</a:t>
            </a:r>
            <a:r>
              <a:rPr kumimoji="0" lang="en-US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Your work has broad computational biology appeal and you want maximum impact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90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221021_BioCopy">
      <a:dk1>
        <a:srgbClr val="2C4155"/>
      </a:dk1>
      <a:lt1>
        <a:srgbClr val="FFFFFF"/>
      </a:lt1>
      <a:dk2>
        <a:srgbClr val="438D99"/>
      </a:dk2>
      <a:lt2>
        <a:srgbClr val="FFFFFF"/>
      </a:lt2>
      <a:accent1>
        <a:srgbClr val="A2C510"/>
      </a:accent1>
      <a:accent2>
        <a:srgbClr val="98D0BC"/>
      </a:accent2>
      <a:accent3>
        <a:srgbClr val="EAD7A3"/>
      </a:accent3>
      <a:accent4>
        <a:srgbClr val="8ECAE6"/>
      </a:accent4>
      <a:accent5>
        <a:srgbClr val="FBB800"/>
      </a:accent5>
      <a:accent6>
        <a:srgbClr val="C61E19"/>
      </a:accent6>
      <a:hlink>
        <a:srgbClr val="00508A"/>
      </a:hlink>
      <a:folHlink>
        <a:srgbClr val="66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ppt_Template" id="{E35813C6-FC67-9442-A573-6BECD539666D}" vid="{7F45C396-A926-8342-A19A-DBF085240AD8}"/>
    </a:ext>
  </a:extLst>
</a:theme>
</file>

<file path=ppt/theme/theme2.xml><?xml version="1.0" encoding="utf-8"?>
<a:theme xmlns:a="http://schemas.openxmlformats.org/drawingml/2006/main" name="1_Office">
  <a:themeElements>
    <a:clrScheme name="221021_BioCopy">
      <a:dk1>
        <a:srgbClr val="2C4155"/>
      </a:dk1>
      <a:lt1>
        <a:srgbClr val="FFFFFF"/>
      </a:lt1>
      <a:dk2>
        <a:srgbClr val="438D99"/>
      </a:dk2>
      <a:lt2>
        <a:srgbClr val="FFFFFF"/>
      </a:lt2>
      <a:accent1>
        <a:srgbClr val="A2C510"/>
      </a:accent1>
      <a:accent2>
        <a:srgbClr val="98D0BC"/>
      </a:accent2>
      <a:accent3>
        <a:srgbClr val="EAD7A3"/>
      </a:accent3>
      <a:accent4>
        <a:srgbClr val="8ECAE6"/>
      </a:accent4>
      <a:accent5>
        <a:srgbClr val="FBB800"/>
      </a:accent5>
      <a:accent6>
        <a:srgbClr val="C61E19"/>
      </a:accent6>
      <a:hlink>
        <a:srgbClr val="00508A"/>
      </a:hlink>
      <a:folHlink>
        <a:srgbClr val="66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ppt_Template" id="{E35813C6-FC67-9442-A573-6BECD539666D}" vid="{EC89B3A0-62BF-BC43-8614-260CC464B52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2CB610795BC8E4D8153E00C59D3E91E" ma:contentTypeVersion="4" ma:contentTypeDescription="Ein neues Dokument erstellen." ma:contentTypeScope="" ma:versionID="b5b7f4c87e9015e0dfb0bd9dd911d58f">
  <xsd:schema xmlns:xsd="http://www.w3.org/2001/XMLSchema" xmlns:xs="http://www.w3.org/2001/XMLSchema" xmlns:p="http://schemas.microsoft.com/office/2006/metadata/properties" xmlns:ns2="58c7eb9f-0c5f-4084-a4cb-93ad0fe41430" targetNamespace="http://schemas.microsoft.com/office/2006/metadata/properties" ma:root="true" ma:fieldsID="55c6d12515d1975240167c53cdb3f727" ns2:_="">
    <xsd:import namespace="58c7eb9f-0c5f-4084-a4cb-93ad0fe414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7eb9f-0c5f-4084-a4cb-93ad0fe414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FC18A8-67EB-4102-90C3-12FE6B4BFC6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C5D8855-9C12-4B94-8411-B4ECE660A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7eb9f-0c5f-4084-a4cb-93ad0fe414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FA5312-E5BF-4517-A6A7-77F492ECBB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1687</Words>
  <Application>Microsoft Macintosh PowerPoint</Application>
  <PresentationFormat>Breitbild</PresentationFormat>
  <Paragraphs>215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</vt:lpstr>
      <vt:lpstr>1_Office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Hoor Al-Hasani</dc:creator>
  <cp:lastModifiedBy>Hoor Al-Hasani</cp:lastModifiedBy>
  <cp:revision>6</cp:revision>
  <dcterms:created xsi:type="dcterms:W3CDTF">2025-09-23T10:35:27Z</dcterms:created>
  <dcterms:modified xsi:type="dcterms:W3CDTF">2025-10-06T19:09:44Z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0x01010062CB610795BC8E4D8153E00C59D3E91E</vt:lpwstr>
  </property>
</Properties>
</file>